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11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4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hyperlink" Target="http://fukuno.jig.jp/1518" TargetMode="Externa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13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12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hyperlink" Target="http://akizukidenshi.com/catalog/g/gI-08411/" TargetMode="Externa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hyperlink" Target="https://fukuno.jig.jp/2562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2.tif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4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Relationship Id="rId3" Type="http://schemas.openxmlformats.org/officeDocument/2006/relationships/image" Target="../media/image65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6.png"/><Relationship Id="rId3" Type="http://schemas.openxmlformats.org/officeDocument/2006/relationships/hyperlink" Target="https://fukuno.jig.jp/app/opendatacity/citiesratio7x7.html" TargetMode="Externa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3" Type="http://schemas.openxmlformats.org/officeDocument/2006/relationships/image" Target="../media/image21.tif"/><Relationship Id="rId4" Type="http://schemas.openxmlformats.org/officeDocument/2006/relationships/image" Target="../media/image22.tif"/><Relationship Id="rId5" Type="http://schemas.openxmlformats.org/officeDocument/2006/relationships/image" Target="../media/image2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tif"/><Relationship Id="rId3" Type="http://schemas.openxmlformats.org/officeDocument/2006/relationships/image" Target="../media/image74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Relationship Id="rId3" Type="http://schemas.openxmlformats.org/officeDocument/2006/relationships/image" Target="../media/image28.tif"/><Relationship Id="rId4" Type="http://schemas.openxmlformats.org/officeDocument/2006/relationships/image" Target="../media/image79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0.png"/><Relationship Id="rId3" Type="http://schemas.openxmlformats.org/officeDocument/2006/relationships/hyperlink" Target="http://ichigojam.net/IchigoJam.html" TargetMode="Externa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fukuno.jig.jp/app/IchigoJam/" TargetMode="External"/><Relationship Id="rId3" Type="http://schemas.openxmlformats.org/officeDocument/2006/relationships/image" Target="../media/image82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"/><Relationship Id="rId3" Type="http://schemas.openxmlformats.org/officeDocument/2006/relationships/image" Target="../media/image30.tif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3.tif"/><Relationship Id="rId4" Type="http://schemas.openxmlformats.org/officeDocument/2006/relationships/hyperlink" Target="https://www.amazon.co.jp/dp/B005LL9J9G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2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hyperlink" Target="https://fukuno.jig.jp/2566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2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1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1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1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2.png"/><Relationship Id="rId9" Type="http://schemas.openxmlformats.org/officeDocument/2006/relationships/image" Target="../media/image3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3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IoT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5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6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7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8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362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90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5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71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67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9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1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3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4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6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1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2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3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8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6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87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34" y="5004726"/>
            <a:ext cx="4494412" cy="4494412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LIST 36…"/>
          <p:cNvSpPr txBox="1"/>
          <p:nvPr/>
        </p:nvSpPr>
        <p:spPr>
          <a:xfrm>
            <a:off x="142974" y="2810933"/>
            <a:ext cx="1271885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LIST 36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X=X-BTN(28)+BTN(29)</a:t>
            </a:r>
            <a:r>
              <a:rPr>
                <a:solidFill>
                  <a:schemeClr val="accent5"/>
                </a:solidFill>
              </a:rPr>
              <a:t>+IOT.IN()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280" name="スマホからも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スマホからも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うごく！？</a:t>
            </a:r>
          </a:p>
        </p:txBody>
      </p:sp>
      <p:sp>
        <p:nvSpPr>
          <p:cNvPr id="1281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282" name="https://sabae.cc/sakura/"/>
          <p:cNvSpPr txBox="1"/>
          <p:nvPr/>
        </p:nvSpPr>
        <p:spPr>
          <a:xfrm>
            <a:off x="328695" y="90815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1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9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いちばんちいさな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いちばんちいさな </a:t>
            </a:r>
          </a:p>
          <a:p>
            <a:pPr/>
            <a:r>
              <a:t>ネットをつくろう</a:t>
            </a:r>
          </a:p>
        </p:txBody>
      </p:sp>
      <p:pic>
        <p:nvPicPr>
          <p:cNvPr id="1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6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97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1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0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04" name="Group"/>
          <p:cNvGrpSpPr/>
          <p:nvPr/>
        </p:nvGrpSpPr>
        <p:grpSpPr>
          <a:xfrm>
            <a:off x="4380866" y="4443577"/>
            <a:ext cx="687068" cy="714046"/>
            <a:chOff x="0" y="0"/>
            <a:chExt cx="687066" cy="714044"/>
          </a:xfrm>
        </p:grpSpPr>
        <p:sp>
          <p:nvSpPr>
            <p:cNvPr id="130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8" name="ほぞんしたのは きえ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　</a:t>
            </a:r>
            <a:r>
              <a:t>きえないよ</a:t>
            </a:r>
          </a:p>
        </p:txBody>
      </p:sp>
      <p:sp>
        <p:nvSpPr>
          <p:cNvPr id="1309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4" name="Group"/>
          <p:cNvGrpSpPr/>
          <p:nvPr/>
        </p:nvGrpSpPr>
        <p:grpSpPr>
          <a:xfrm>
            <a:off x="2928833" y="4456277"/>
            <a:ext cx="687068" cy="714046"/>
            <a:chOff x="0" y="0"/>
            <a:chExt cx="687066" cy="714044"/>
          </a:xfrm>
        </p:grpSpPr>
        <p:sp>
          <p:nvSpPr>
            <p:cNvPr id="131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17" name="Aさんジャンパーせん、３つとりだそう"/>
          <p:cNvSpPr txBox="1"/>
          <p:nvPr/>
        </p:nvSpPr>
        <p:spPr>
          <a:xfrm>
            <a:off x="790892" y="75210"/>
            <a:ext cx="11423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Aさんジャンパーせん、３つとりだそう</a:t>
            </a:r>
          </a:p>
        </p:txBody>
      </p:sp>
      <p:sp>
        <p:nvSpPr>
          <p:cNvPr id="1318" name="Line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9" name="Rectangle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22" name="Group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320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1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43" name="Connection Line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24" name="Line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327" name="Group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325" name="Rectangle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6" name="Line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28" name="Rectangle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9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44" name="Connection Line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45" name="Connection Line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32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33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334" name="Line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35" name="Rectangle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38" name="Group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336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7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46" name="Connection Line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47" name="Connection Line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41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0556441" y="1849902"/>
            <a:ext cx="4618213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51" name="Bさんジャンパーせんをつなごう"/>
          <p:cNvSpPr txBox="1"/>
          <p:nvPr/>
        </p:nvSpPr>
        <p:spPr>
          <a:xfrm>
            <a:off x="1779905" y="75210"/>
            <a:ext cx="94449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Bさんジャンパーせんをつなごう</a:t>
            </a:r>
          </a:p>
        </p:txBody>
      </p:sp>
      <p:sp>
        <p:nvSpPr>
          <p:cNvPr id="1352" name="Line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3" name="Rectangle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56" name="Group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354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5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83" name="Connection Line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58" name="Line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361" name="Group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359" name="Rectangle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0" name="Line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62" name="GND"/>
          <p:cNvSpPr txBox="1"/>
          <p:nvPr/>
        </p:nvSpPr>
        <p:spPr>
          <a:xfrm>
            <a:off x="8955679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63" name="Rectangle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4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65" name="IN1"/>
          <p:cNvSpPr txBox="1"/>
          <p:nvPr/>
        </p:nvSpPr>
        <p:spPr>
          <a:xfrm>
            <a:off x="9301748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84" name="Connection Line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85" name="Connection Line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68" name="CN4"/>
          <p:cNvSpPr txBox="1"/>
          <p:nvPr/>
        </p:nvSpPr>
        <p:spPr>
          <a:xfrm>
            <a:off x="10555984" y="7617210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69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370" name="IchigoJam B"/>
          <p:cNvSpPr txBox="1"/>
          <p:nvPr/>
        </p:nvSpPr>
        <p:spPr>
          <a:xfrm>
            <a:off x="9421214" y="1106238"/>
            <a:ext cx="343448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1371" name="OUT1"/>
          <p:cNvSpPr txBox="1"/>
          <p:nvPr/>
        </p:nvSpPr>
        <p:spPr>
          <a:xfrm>
            <a:off x="8705389" y="5612666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sp>
        <p:nvSpPr>
          <p:cNvPr id="1372" name="Line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3" name="Rectangle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76" name="Group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374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5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86" name="Connection Line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87" name="Connection Line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79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3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82" name="1 ?IN(1):OUT1,BTN()…"/>
          <p:cNvSpPr txBox="1"/>
          <p:nvPr/>
        </p:nvSpPr>
        <p:spPr>
          <a:xfrm>
            <a:off x="1887537" y="8336812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?IN(1):OUT1,BTN()</a:t>
            </a:r>
          </a:p>
          <a:p>
            <a:pPr algn="l">
              <a:lnSpc>
                <a:spcPct val="150000"/>
              </a:lnSpc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WAIT10:GOTO1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1 ?IN(1):OUT1,BTN():CONT…"/>
          <p:cNvSpPr txBox="1"/>
          <p:nvPr/>
        </p:nvSpPr>
        <p:spPr>
          <a:xfrm>
            <a:off x="363537" y="2127617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?IN(1):OUT1,BTN():CONT</a:t>
            </a:r>
          </a:p>
          <a:p>
            <a:pPr algn="l">
              <a:lnSpc>
                <a:spcPct val="150000"/>
              </a:lnSpc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390" name="ボタン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ボタンで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かいわしよう</a:t>
            </a:r>
          </a:p>
        </p:txBody>
      </p:sp>
      <p:pic>
        <p:nvPicPr>
          <p:cNvPr id="1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9489" y="3709039"/>
            <a:ext cx="4977125" cy="3022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92" name="Arrow"/>
          <p:cNvSpPr/>
          <p:nvPr/>
        </p:nvSpPr>
        <p:spPr>
          <a:xfrm>
            <a:off x="5938341" y="4902200"/>
            <a:ext cx="28722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grpSp>
        <p:nvGrpSpPr>
          <p:cNvPr id="1397" name="Group"/>
          <p:cNvGrpSpPr/>
          <p:nvPr/>
        </p:nvGrpSpPr>
        <p:grpSpPr>
          <a:xfrm>
            <a:off x="12212022" y="2182762"/>
            <a:ext cx="417155" cy="433534"/>
            <a:chOff x="0" y="0"/>
            <a:chExt cx="417153" cy="433533"/>
          </a:xfrm>
        </p:grpSpPr>
        <p:sp>
          <p:nvSpPr>
            <p:cNvPr id="1394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5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6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0と1だけでつたわる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0と1だけでつたわる？</a:t>
            </a:r>
          </a:p>
        </p:txBody>
      </p:sp>
      <p:pic>
        <p:nvPicPr>
          <p:cNvPr id="1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オリジナル…"/>
          <p:cNvSpPr txBox="1"/>
          <p:nvPr>
            <p:ph type="title"/>
          </p:nvPr>
        </p:nvSpPr>
        <p:spPr>
          <a:xfrm>
            <a:off x="132159" y="2311730"/>
            <a:ext cx="12740482" cy="2958771"/>
          </a:xfrm>
          <a:prstGeom prst="rect">
            <a:avLst/>
          </a:prstGeom>
        </p:spPr>
        <p:txBody>
          <a:bodyPr/>
          <a:lstStyle/>
          <a:p>
            <a:pPr/>
            <a:r>
              <a:t>オリジナル</a:t>
            </a:r>
          </a:p>
          <a:p>
            <a:pPr/>
            <a:r>
              <a:t>IoTデバイスをつくろう</a:t>
            </a:r>
          </a:p>
        </p:txBody>
      </p:sp>
      <p:pic>
        <p:nvPicPr>
          <p:cNvPr id="1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9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97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07" name="Table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08" name="Line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413" name="Arrow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14" name="Arrow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4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421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425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426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29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4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31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4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325" y="-206016"/>
            <a:ext cx="11466150" cy="8335839"/>
          </a:xfrm>
          <a:prstGeom prst="rect">
            <a:avLst/>
          </a:prstGeom>
          <a:ln w="12700">
            <a:miter lim="400000"/>
          </a:ln>
        </p:spPr>
      </p:pic>
      <p:sp>
        <p:nvSpPr>
          <p:cNvPr id="1436" name="バス x IoT x オープンデータ…"/>
          <p:cNvSpPr txBox="1"/>
          <p:nvPr/>
        </p:nvSpPr>
        <p:spPr>
          <a:xfrm>
            <a:off x="783285" y="8420100"/>
            <a:ext cx="1143823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バス x IoT x オープンデータ</a:t>
            </a:r>
          </a:p>
          <a:p>
            <a:pPr/>
            <a:r>
              <a:t>乗換案内が遅れも加味した乗換案内の実現 Google連携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プログラム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プログラムサンプル</a:t>
            </a:r>
          </a:p>
        </p:txBody>
      </p:sp>
      <p:pic>
        <p:nvPicPr>
          <p:cNvPr id="1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3422980" y="-117487"/>
            <a:ext cx="4618212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1 IF BTN() ?1:IOT.OUT1:WAIT120…"/>
          <p:cNvSpPr txBox="1"/>
          <p:nvPr/>
        </p:nvSpPr>
        <p:spPr>
          <a:xfrm>
            <a:off x="271991" y="6130200"/>
            <a:ext cx="12731751" cy="343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IF BTN() ?1:IOT.OUT1:WAIT120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GOTO1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IF BTN()=0 CONT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IOT.OUT 1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IF BTN() CONT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 GOTO 1</a:t>
            </a:r>
          </a:p>
        </p:txBody>
      </p:sp>
      <p:sp>
        <p:nvSpPr>
          <p:cNvPr id="1443" name="せっしょくセンサー"/>
          <p:cNvSpPr txBox="1"/>
          <p:nvPr>
            <p:ph type="title"/>
          </p:nvPr>
        </p:nvSpPr>
        <p:spPr>
          <a:xfrm>
            <a:off x="1405466" y="-1270000"/>
            <a:ext cx="10464801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せっしょくセンサー</a:t>
            </a:r>
          </a:p>
        </p:txBody>
      </p:sp>
      <p:sp>
        <p:nvSpPr>
          <p:cNvPr id="1444" name="https://sabae.cc/sakura/"/>
          <p:cNvSpPr txBox="1"/>
          <p:nvPr/>
        </p:nvSpPr>
        <p:spPr>
          <a:xfrm>
            <a:off x="8219628" y="42555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45" name="Line"/>
          <p:cNvSpPr/>
          <p:nvPr/>
        </p:nvSpPr>
        <p:spPr>
          <a:xfrm>
            <a:off x="2510595" y="472343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46" name="Rectangle"/>
          <p:cNvSpPr/>
          <p:nvPr/>
        </p:nvSpPr>
        <p:spPr>
          <a:xfrm>
            <a:off x="2327180" y="456055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449" name="Group"/>
          <p:cNvGrpSpPr/>
          <p:nvPr/>
        </p:nvGrpSpPr>
        <p:grpSpPr>
          <a:xfrm rot="13873218">
            <a:off x="312446" y="3811079"/>
            <a:ext cx="1087976" cy="325770"/>
            <a:chOff x="0" y="0"/>
            <a:chExt cx="1087975" cy="325768"/>
          </a:xfrm>
        </p:grpSpPr>
        <p:sp>
          <p:nvSpPr>
            <p:cNvPr id="1447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8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63" name="Connection Line"/>
          <p:cNvSpPr/>
          <p:nvPr/>
        </p:nvSpPr>
        <p:spPr>
          <a:xfrm>
            <a:off x="1086748" y="2917420"/>
            <a:ext cx="1350430" cy="28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11" fill="norm" stroke="1" extrusionOk="0">
                <a:moveTo>
                  <a:pt x="0" y="0"/>
                </a:moveTo>
                <a:cubicBezTo>
                  <a:pt x="6705" y="18995"/>
                  <a:pt x="13905" y="21600"/>
                  <a:pt x="21600" y="7816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51" name="Line"/>
          <p:cNvSpPr/>
          <p:nvPr/>
        </p:nvSpPr>
        <p:spPr>
          <a:xfrm>
            <a:off x="2620593" y="289617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454" name="Group"/>
          <p:cNvGrpSpPr/>
          <p:nvPr/>
        </p:nvGrpSpPr>
        <p:grpSpPr>
          <a:xfrm rot="685569">
            <a:off x="248100" y="2227499"/>
            <a:ext cx="1004865" cy="722394"/>
            <a:chOff x="0" y="0"/>
            <a:chExt cx="1004864" cy="722393"/>
          </a:xfrm>
        </p:grpSpPr>
        <p:sp>
          <p:nvSpPr>
            <p:cNvPr id="1452" name="Rectangle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3" name="Line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55" name="Rectangle"/>
          <p:cNvSpPr/>
          <p:nvPr/>
        </p:nvSpPr>
        <p:spPr>
          <a:xfrm>
            <a:off x="2437178" y="275869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64" name="Connection Line"/>
          <p:cNvSpPr/>
          <p:nvPr/>
        </p:nvSpPr>
        <p:spPr>
          <a:xfrm>
            <a:off x="1163751" y="4424867"/>
            <a:ext cx="1163430" cy="521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90" fill="norm" stroke="1" extrusionOk="0">
                <a:moveTo>
                  <a:pt x="0" y="0"/>
                </a:moveTo>
                <a:cubicBezTo>
                  <a:pt x="7209" y="16522"/>
                  <a:pt x="14409" y="21600"/>
                  <a:pt x="21600" y="15235"/>
                </a:cubicBezTo>
              </a:path>
            </a:pathLst>
          </a:custGeom>
          <a:ln w="762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57" name="BTN"/>
          <p:cNvSpPr txBox="1"/>
          <p:nvPr/>
        </p:nvSpPr>
        <p:spPr>
          <a:xfrm>
            <a:off x="2088770" y="3899188"/>
            <a:ext cx="9277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BTN</a:t>
            </a:r>
          </a:p>
        </p:txBody>
      </p:sp>
      <p:sp>
        <p:nvSpPr>
          <p:cNvPr id="1458" name="GND"/>
          <p:cNvSpPr txBox="1"/>
          <p:nvPr/>
        </p:nvSpPr>
        <p:spPr>
          <a:xfrm>
            <a:off x="2170003" y="3163840"/>
            <a:ext cx="98526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GND</a:t>
            </a:r>
          </a:p>
        </p:txBody>
      </p:sp>
      <p:sp>
        <p:nvSpPr>
          <p:cNvPr id="1459" name="CN4"/>
          <p:cNvSpPr txBox="1"/>
          <p:nvPr/>
        </p:nvSpPr>
        <p:spPr>
          <a:xfrm>
            <a:off x="3356569" y="5612005"/>
            <a:ext cx="9490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CN4</a:t>
            </a:r>
          </a:p>
        </p:txBody>
      </p:sp>
      <p:sp>
        <p:nvSpPr>
          <p:cNvPr id="1460" name="CN4の…"/>
          <p:cNvSpPr txBox="1"/>
          <p:nvPr/>
        </p:nvSpPr>
        <p:spPr>
          <a:xfrm>
            <a:off x="406240" y="882"/>
            <a:ext cx="2777491" cy="219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CN4の</a:t>
            </a:r>
          </a:p>
          <a:p>
            <a:pPr>
              <a:defRPr sz="3000"/>
            </a:pPr>
            <a:r>
              <a:t>一番下と</a:t>
            </a:r>
          </a:p>
          <a:p>
            <a:pPr>
              <a:defRPr sz="3000"/>
            </a:pPr>
            <a:r>
              <a:t>下から7番目に</a:t>
            </a:r>
          </a:p>
          <a:p>
            <a:pPr>
              <a:defRPr sz="3000"/>
            </a:pPr>
            <a:r>
              <a:t>ジャンパー線</a:t>
            </a:r>
          </a:p>
        </p:txBody>
      </p:sp>
      <p:sp>
        <p:nvSpPr>
          <p:cNvPr id="1461" name="ふたつの先端を接触させると…"/>
          <p:cNvSpPr txBox="1"/>
          <p:nvPr/>
        </p:nvSpPr>
        <p:spPr>
          <a:xfrm>
            <a:off x="7555866" y="8114845"/>
            <a:ext cx="5182744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ふたつの先端を接触させると</a:t>
            </a:r>
          </a:p>
          <a:p>
            <a:pPr>
              <a:defRPr sz="3000"/>
            </a:pPr>
            <a:r>
              <a:t>ネットに1を送信</a:t>
            </a:r>
          </a:p>
        </p:txBody>
      </p:sp>
      <p:pic>
        <p:nvPicPr>
          <p:cNvPr id="14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1867" y="-125424"/>
            <a:ext cx="4494412" cy="4494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467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76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70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1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2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3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4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5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82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77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8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9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0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1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83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84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85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86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87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88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89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90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1493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4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02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96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7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8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9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0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1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08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03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4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5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6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7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09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10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11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12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13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14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15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16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1519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15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21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28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22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3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4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5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6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7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34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29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0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1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2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3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5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36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37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38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39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40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41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42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15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1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547" name="-40〜125℃ ±4℃…"/>
          <p:cNvSpPr txBox="1"/>
          <p:nvPr/>
        </p:nvSpPr>
        <p:spPr>
          <a:xfrm>
            <a:off x="1076346" y="8383815"/>
            <a:ext cx="409651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15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49" name="-40〜105℃ ±0.5℃…"/>
          <p:cNvSpPr txBox="1"/>
          <p:nvPr/>
        </p:nvSpPr>
        <p:spPr>
          <a:xfrm>
            <a:off x="7433720" y="8383815"/>
            <a:ext cx="454548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1 N=IOT.IN()…"/>
          <p:cNvSpPr txBox="1"/>
          <p:nvPr/>
        </p:nvSpPr>
        <p:spPr>
          <a:xfrm>
            <a:off x="168374" y="2377016"/>
            <a:ext cx="12718852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N=IOT.IN()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N ?N:LED N-1:BEEP N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 1</a:t>
            </a:r>
          </a:p>
        </p:txBody>
      </p:sp>
      <p:sp>
        <p:nvSpPr>
          <p:cNvPr id="1552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53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554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555" name="自分の番号を選択…"/>
          <p:cNvSpPr txBox="1"/>
          <p:nvPr/>
        </p:nvSpPr>
        <p:spPr>
          <a:xfrm>
            <a:off x="7433866" y="4793163"/>
            <a:ext cx="4347465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自分の番号を選択</a:t>
            </a:r>
          </a:p>
          <a:p>
            <a:pPr>
              <a:defRPr sz="4000"/>
            </a:pPr>
            <a:r>
              <a:t>2を送ると点灯</a:t>
            </a:r>
          </a:p>
          <a:p>
            <a:pPr>
              <a:defRPr sz="4000"/>
            </a:pPr>
            <a:r>
              <a:t>1を送ると消える</a:t>
            </a:r>
          </a:p>
        </p:txBody>
      </p:sp>
      <p:pic>
        <p:nvPicPr>
          <p:cNvPr id="1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3976130"/>
            <a:ext cx="4697971" cy="4697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559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560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4500">
                <a:solidFill>
                  <a:schemeClr val="accent5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25 IF BTN()=0 CONT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</p:txBody>
      </p:sp>
      <p:sp>
        <p:nvSpPr>
          <p:cNvPr id="1563" name="ボタンを押すと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ボタンを押すと？</a:t>
            </a:r>
          </a:p>
        </p:txBody>
      </p:sp>
      <p:sp>
        <p:nvSpPr>
          <p:cNvPr id="1564" name="ボタンで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ボタンでサーボ</a:t>
            </a:r>
          </a:p>
        </p:txBody>
      </p:sp>
      <p:sp>
        <p:nvSpPr>
          <p:cNvPr id="1565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25 IF </a:t>
            </a:r>
            <a:r>
              <a:rPr>
                <a:solidFill>
                  <a:schemeClr val="accent5"/>
                </a:solidFill>
              </a:rPr>
              <a:t>IOT.IN()</a:t>
            </a:r>
            <a:r>
              <a:t>=0 CONT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</p:txBody>
      </p:sp>
      <p:sp>
        <p:nvSpPr>
          <p:cNvPr id="1568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69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70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1 N=IOT.IN()…"/>
          <p:cNvSpPr txBox="1"/>
          <p:nvPr/>
        </p:nvSpPr>
        <p:spPr>
          <a:xfrm>
            <a:off x="142974" y="4146550"/>
            <a:ext cx="12718852" cy="181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N=IOT.IN()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N PWM2,N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 1</a:t>
            </a:r>
          </a:p>
        </p:txBody>
      </p:sp>
      <p:sp>
        <p:nvSpPr>
          <p:cNvPr id="1573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74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75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OUT3…"/>
          <p:cNvSpPr txBox="1"/>
          <p:nvPr/>
        </p:nvSpPr>
        <p:spPr>
          <a:xfrm>
            <a:off x="9101892" y="5988112"/>
            <a:ext cx="86797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OUT3</a:t>
            </a:r>
          </a:p>
          <a:p>
            <a:pPr>
              <a:defRPr sz="1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OUT4</a:t>
            </a:r>
          </a:p>
          <a:p>
            <a:pPr>
              <a:defRPr sz="1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 sz="1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</a:t>
            </a:r>
          </a:p>
        </p:txBody>
      </p:sp>
      <p:sp>
        <p:nvSpPr>
          <p:cNvPr id="1578" name="ながいあしを OUT3…"/>
          <p:cNvSpPr txBox="1"/>
          <p:nvPr/>
        </p:nvSpPr>
        <p:spPr>
          <a:xfrm>
            <a:off x="5580137" y="2463620"/>
            <a:ext cx="4193668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ながいあしを　OUT3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となりを OUT4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つぎはひとつとばして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LEDへ</a:t>
            </a:r>
          </a:p>
        </p:txBody>
      </p:sp>
      <p:pic>
        <p:nvPicPr>
          <p:cNvPr id="15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719" t="17897" r="0" b="11292"/>
          <a:stretch>
            <a:fillRect/>
          </a:stretch>
        </p:blipFill>
        <p:spPr>
          <a:xfrm>
            <a:off x="10003949" y="2556396"/>
            <a:ext cx="7805411" cy="4974554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N4"/>
          <p:cNvSpPr txBox="1"/>
          <p:nvPr/>
        </p:nvSpPr>
        <p:spPr>
          <a:xfrm>
            <a:off x="10256296" y="1942096"/>
            <a:ext cx="98983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81" name="マイコンないぞうフルカラーLEDへ…"/>
          <p:cNvSpPr txBox="1"/>
          <p:nvPr/>
        </p:nvSpPr>
        <p:spPr>
          <a:xfrm>
            <a:off x="1098232" y="121296"/>
            <a:ext cx="1080833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マイコンないぞうフルカラーLEDへ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アップグレード！</a:t>
            </a:r>
          </a:p>
        </p:txBody>
      </p:sp>
      <p:sp>
        <p:nvSpPr>
          <p:cNvPr id="1582" name="10 OUT4,1…"/>
          <p:cNvSpPr txBox="1"/>
          <p:nvPr/>
        </p:nvSpPr>
        <p:spPr>
          <a:xfrm>
            <a:off x="1907764" y="7756180"/>
            <a:ext cx="10598613" cy="9906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OUT4,1</a:t>
            </a:r>
          </a:p>
          <a:p>
            <a:pPr algn="l">
              <a:defRPr sz="35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LET[0],9,0,9:WS.LED1</a:t>
            </a:r>
          </a:p>
        </p:txBody>
      </p:sp>
      <p:grpSp>
        <p:nvGrpSpPr>
          <p:cNvPr id="1589" name="Group"/>
          <p:cNvGrpSpPr/>
          <p:nvPr/>
        </p:nvGrpSpPr>
        <p:grpSpPr>
          <a:xfrm>
            <a:off x="620880" y="3660378"/>
            <a:ext cx="1000160" cy="2940845"/>
            <a:chOff x="0" y="0"/>
            <a:chExt cx="1000159" cy="2940843"/>
          </a:xfrm>
        </p:grpSpPr>
        <p:sp>
          <p:nvSpPr>
            <p:cNvPr id="1583" name="Rectangle"/>
            <p:cNvSpPr/>
            <p:nvPr/>
          </p:nvSpPr>
          <p:spPr>
            <a:xfrm flipH="1">
              <a:off x="554839" y="11670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4" name="Rectangle"/>
            <p:cNvSpPr/>
            <p:nvPr/>
          </p:nvSpPr>
          <p:spPr>
            <a:xfrm flipH="1">
              <a:off x="144379" y="849577"/>
              <a:ext cx="116617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5" name="Rectangle"/>
            <p:cNvSpPr/>
            <p:nvPr/>
          </p:nvSpPr>
          <p:spPr>
            <a:xfrm flipH="1">
              <a:off x="765555" y="11670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6" name="Rectangle"/>
            <p:cNvSpPr/>
            <p:nvPr/>
          </p:nvSpPr>
          <p:spPr>
            <a:xfrm flipH="1">
              <a:off x="343259" y="8495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7" name="Oval"/>
            <p:cNvSpPr/>
            <p:nvPr/>
          </p:nvSpPr>
          <p:spPr>
            <a:xfrm flipH="1">
              <a:off x="0" y="0"/>
              <a:ext cx="989839" cy="86360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8" name="Rectangle"/>
            <p:cNvSpPr/>
            <p:nvPr/>
          </p:nvSpPr>
          <p:spPr>
            <a:xfrm flipH="1">
              <a:off x="0" y="406400"/>
              <a:ext cx="1000160" cy="86360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97" name="Group"/>
          <p:cNvGrpSpPr/>
          <p:nvPr/>
        </p:nvGrpSpPr>
        <p:grpSpPr>
          <a:xfrm>
            <a:off x="2707913" y="3660378"/>
            <a:ext cx="2067571" cy="2940845"/>
            <a:chOff x="0" y="0"/>
            <a:chExt cx="2067569" cy="2940843"/>
          </a:xfrm>
        </p:grpSpPr>
        <p:sp>
          <p:nvSpPr>
            <p:cNvPr id="1590" name="Rectangle"/>
            <p:cNvSpPr/>
            <p:nvPr/>
          </p:nvSpPr>
          <p:spPr>
            <a:xfrm flipH="1">
              <a:off x="554839" y="11670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1" name="Rectangle"/>
            <p:cNvSpPr/>
            <p:nvPr/>
          </p:nvSpPr>
          <p:spPr>
            <a:xfrm flipH="1">
              <a:off x="144379" y="849577"/>
              <a:ext cx="116617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2" name="Rectangle"/>
            <p:cNvSpPr/>
            <p:nvPr/>
          </p:nvSpPr>
          <p:spPr>
            <a:xfrm flipH="1">
              <a:off x="765555" y="1167077"/>
              <a:ext cx="107157" cy="368565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3" name="Rectangle"/>
            <p:cNvSpPr/>
            <p:nvPr/>
          </p:nvSpPr>
          <p:spPr>
            <a:xfrm flipH="1">
              <a:off x="343259" y="849577"/>
              <a:ext cx="116616" cy="177376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4" name="Oval"/>
            <p:cNvSpPr/>
            <p:nvPr/>
          </p:nvSpPr>
          <p:spPr>
            <a:xfrm flipH="1">
              <a:off x="0" y="0"/>
              <a:ext cx="989839" cy="86360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5" name="Rectangle"/>
            <p:cNvSpPr/>
            <p:nvPr/>
          </p:nvSpPr>
          <p:spPr>
            <a:xfrm flipH="1">
              <a:off x="0" y="406400"/>
              <a:ext cx="1000160" cy="86360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6" name="Rectangle"/>
            <p:cNvSpPr/>
            <p:nvPr/>
          </p:nvSpPr>
          <p:spPr>
            <a:xfrm flipH="1" rot="16200000">
              <a:off x="1364538" y="838530"/>
              <a:ext cx="104049" cy="13020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98" name="ながいほう…"/>
          <p:cNvSpPr txBox="1"/>
          <p:nvPr/>
        </p:nvSpPr>
        <p:spPr>
          <a:xfrm>
            <a:off x="2376448" y="2210461"/>
            <a:ext cx="278130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はじ１本まげる</a:t>
            </a:r>
          </a:p>
        </p:txBody>
      </p:sp>
      <p:sp>
        <p:nvSpPr>
          <p:cNvPr id="1599" name="Arrow"/>
          <p:cNvSpPr/>
          <p:nvPr/>
        </p:nvSpPr>
        <p:spPr>
          <a:xfrm>
            <a:off x="2086562" y="4005130"/>
            <a:ext cx="627671" cy="650082"/>
          </a:xfrm>
          <a:prstGeom prst="rightArrow">
            <a:avLst>
              <a:gd name="adj1" fmla="val 32000"/>
              <a:gd name="adj2" fmla="val 66285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0" name="Rectangle"/>
          <p:cNvSpPr/>
          <p:nvPr/>
        </p:nvSpPr>
        <p:spPr>
          <a:xfrm flipH="1" rot="16200000">
            <a:off x="8122613" y="5322684"/>
            <a:ext cx="116616" cy="177376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1" name="Rectangle"/>
          <p:cNvSpPr/>
          <p:nvPr/>
        </p:nvSpPr>
        <p:spPr>
          <a:xfrm flipH="1" rot="16200000">
            <a:off x="7269332" y="6268925"/>
            <a:ext cx="137320" cy="72290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2" name="Rectangle"/>
          <p:cNvSpPr/>
          <p:nvPr/>
        </p:nvSpPr>
        <p:spPr>
          <a:xfrm flipH="1" rot="16200000">
            <a:off x="7424742" y="5819299"/>
            <a:ext cx="107157" cy="36856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3" name="Rectangle"/>
          <p:cNvSpPr/>
          <p:nvPr/>
        </p:nvSpPr>
        <p:spPr>
          <a:xfrm flipH="1" rot="16200000">
            <a:off x="7805113" y="5534264"/>
            <a:ext cx="116616" cy="177376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4" name="Oval"/>
          <p:cNvSpPr/>
          <p:nvPr/>
        </p:nvSpPr>
        <p:spPr>
          <a:xfrm flipH="1" rot="16200000">
            <a:off x="6063841" y="5895996"/>
            <a:ext cx="989839" cy="863600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5" name="Rectangle"/>
          <p:cNvSpPr/>
          <p:nvPr/>
        </p:nvSpPr>
        <p:spPr>
          <a:xfrm flipH="1" rot="16200000">
            <a:off x="6465080" y="5890835"/>
            <a:ext cx="1000160" cy="863601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6" name="Rectangle"/>
          <p:cNvSpPr/>
          <p:nvPr/>
        </p:nvSpPr>
        <p:spPr>
          <a:xfrm flipH="1" rot="10800000">
            <a:off x="7564474" y="4755145"/>
            <a:ext cx="104049" cy="130201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7" name="Arrow"/>
          <p:cNvSpPr/>
          <p:nvPr/>
        </p:nvSpPr>
        <p:spPr>
          <a:xfrm rot="2336873">
            <a:off x="5375086" y="4691459"/>
            <a:ext cx="627671" cy="650082"/>
          </a:xfrm>
          <a:prstGeom prst="rightArrow">
            <a:avLst>
              <a:gd name="adj1" fmla="val 32000"/>
              <a:gd name="adj2" fmla="val 6628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8" name="エンターのとなり"/>
          <p:cNvSpPr txBox="1"/>
          <p:nvPr/>
        </p:nvSpPr>
        <p:spPr>
          <a:xfrm>
            <a:off x="1970048" y="9201878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エンターのとなり</a:t>
            </a:r>
          </a:p>
        </p:txBody>
      </p:sp>
      <p:sp>
        <p:nvSpPr>
          <p:cNvPr id="1609" name="む"/>
          <p:cNvSpPr txBox="1"/>
          <p:nvPr/>
        </p:nvSpPr>
        <p:spPr>
          <a:xfrm>
            <a:off x="5446679" y="9184944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610" name="Arrow"/>
          <p:cNvSpPr/>
          <p:nvPr/>
        </p:nvSpPr>
        <p:spPr>
          <a:xfrm rot="16200000">
            <a:off x="4610777" y="8705234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1" name="Arrow"/>
          <p:cNvSpPr/>
          <p:nvPr/>
        </p:nvSpPr>
        <p:spPr>
          <a:xfrm rot="16200000">
            <a:off x="5480975" y="8705234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2" name="る"/>
          <p:cNvSpPr txBox="1"/>
          <p:nvPr/>
        </p:nvSpPr>
        <p:spPr>
          <a:xfrm>
            <a:off x="9874746" y="91764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る</a:t>
            </a:r>
          </a:p>
        </p:txBody>
      </p:sp>
      <p:sp>
        <p:nvSpPr>
          <p:cNvPr id="1613" name="Arrow"/>
          <p:cNvSpPr/>
          <p:nvPr/>
        </p:nvSpPr>
        <p:spPr>
          <a:xfrm rot="16200000">
            <a:off x="9909042" y="86967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4" name="赤"/>
          <p:cNvSpPr txBox="1"/>
          <p:nvPr/>
        </p:nvSpPr>
        <p:spPr>
          <a:xfrm>
            <a:off x="6354977" y="91891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赤</a:t>
            </a:r>
          </a:p>
        </p:txBody>
      </p:sp>
      <p:sp>
        <p:nvSpPr>
          <p:cNvPr id="1615" name="Arrow"/>
          <p:cNvSpPr/>
          <p:nvPr/>
        </p:nvSpPr>
        <p:spPr>
          <a:xfrm rot="16200000">
            <a:off x="6389273" y="87094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6" name="緑"/>
          <p:cNvSpPr txBox="1"/>
          <p:nvPr/>
        </p:nvSpPr>
        <p:spPr>
          <a:xfrm>
            <a:off x="7263276" y="9197644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緑</a:t>
            </a:r>
          </a:p>
        </p:txBody>
      </p:sp>
      <p:sp>
        <p:nvSpPr>
          <p:cNvPr id="1617" name="Arrow"/>
          <p:cNvSpPr/>
          <p:nvPr/>
        </p:nvSpPr>
        <p:spPr>
          <a:xfrm rot="16200000">
            <a:off x="7297571" y="8717934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8" name="青"/>
          <p:cNvSpPr txBox="1"/>
          <p:nvPr/>
        </p:nvSpPr>
        <p:spPr>
          <a:xfrm>
            <a:off x="8146174" y="9189178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青</a:t>
            </a:r>
          </a:p>
        </p:txBody>
      </p:sp>
      <p:sp>
        <p:nvSpPr>
          <p:cNvPr id="1619" name="Arrow"/>
          <p:cNvSpPr/>
          <p:nvPr/>
        </p:nvSpPr>
        <p:spPr>
          <a:xfrm rot="16200000">
            <a:off x="8180469" y="8709467"/>
            <a:ext cx="452109" cy="495301"/>
          </a:xfrm>
          <a:prstGeom prst="rightArrow">
            <a:avLst>
              <a:gd name="adj1" fmla="val 30050"/>
              <a:gd name="adj2" fmla="val 62578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20" name="F5！"/>
          <p:cNvSpPr txBox="1"/>
          <p:nvPr/>
        </p:nvSpPr>
        <p:spPr>
          <a:xfrm>
            <a:off x="11728566" y="8965584"/>
            <a:ext cx="114711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F5！</a:t>
            </a:r>
          </a:p>
        </p:txBody>
      </p:sp>
      <p:sp>
        <p:nvSpPr>
          <p:cNvPr id="1621" name="Rectangle"/>
          <p:cNvSpPr/>
          <p:nvPr/>
        </p:nvSpPr>
        <p:spPr>
          <a:xfrm flipH="1" rot="16200000">
            <a:off x="8338646" y="6804693"/>
            <a:ext cx="116616" cy="36856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22" name="Rectangle"/>
          <p:cNvSpPr/>
          <p:nvPr/>
        </p:nvSpPr>
        <p:spPr>
          <a:xfrm flipH="1" rot="18134240">
            <a:off x="7888666" y="6439816"/>
            <a:ext cx="137320" cy="72290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23" name="PL9823"/>
          <p:cNvSpPr txBox="1"/>
          <p:nvPr/>
        </p:nvSpPr>
        <p:spPr>
          <a:xfrm>
            <a:off x="322384" y="6818482"/>
            <a:ext cx="159715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PL9823</a:t>
            </a:r>
          </a:p>
        </p:txBody>
      </p:sp>
      <p:sp>
        <p:nvSpPr>
          <p:cNvPr id="1624" name="http://akizukidenshi.com/catalog/g/gI-08411/"/>
          <p:cNvSpPr txBox="1"/>
          <p:nvPr/>
        </p:nvSpPr>
        <p:spPr>
          <a:xfrm>
            <a:off x="361527" y="7284919"/>
            <a:ext cx="41793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http://akizukidenshi.com/catalog/g/gI-08411/</a:t>
            </a:r>
          </a:p>
        </p:txBody>
      </p:sp>
      <p:sp>
        <p:nvSpPr>
          <p:cNvPr id="1625" name="※IchigoJam バージョン1.4用"/>
          <p:cNvSpPr txBox="1"/>
          <p:nvPr/>
        </p:nvSpPr>
        <p:spPr>
          <a:xfrm>
            <a:off x="9277042" y="1346200"/>
            <a:ext cx="361264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※IchigoJam バージョン1.4用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10 OUT4,1…"/>
          <p:cNvSpPr txBox="1"/>
          <p:nvPr/>
        </p:nvSpPr>
        <p:spPr>
          <a:xfrm>
            <a:off x="142974" y="1039283"/>
            <a:ext cx="12718852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OUT4,1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LET[0],0,0,5:WS.LED1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WAIT60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LET[0],5,5,0:WS.LED1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GOTO20</a:t>
            </a:r>
          </a:p>
        </p:txBody>
      </p:sp>
      <p:sp>
        <p:nvSpPr>
          <p:cNvPr id="1628" name="なにができそう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なにができそう？</a:t>
            </a:r>
          </a:p>
        </p:txBody>
      </p:sp>
      <p:sp>
        <p:nvSpPr>
          <p:cNvPr id="1629" name="光のつよさ…"/>
          <p:cNvSpPr txBox="1"/>
          <p:nvPr>
            <p:ph type="title"/>
          </p:nvPr>
        </p:nvSpPr>
        <p:spPr>
          <a:xfrm>
            <a:off x="69585" y="6972498"/>
            <a:ext cx="6191846" cy="26686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光のつよさ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あか、みどり、あお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*WS2812Bはみどり、あか、あお</a:t>
            </a:r>
          </a:p>
        </p:txBody>
      </p:sp>
      <p:sp>
        <p:nvSpPr>
          <p:cNvPr id="1630" name="10 OUT4,1…"/>
          <p:cNvSpPr txBox="1"/>
          <p:nvPr/>
        </p:nvSpPr>
        <p:spPr>
          <a:xfrm>
            <a:off x="158749" y="4470399"/>
            <a:ext cx="1256030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OUT4,1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FOR I=0 TO 50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  [0]=I:[1]=50-I:WS.LED1:WAIT10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NEXT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GOTO 20</a:t>
            </a:r>
          </a:p>
        </p:txBody>
      </p:sp>
      <p:sp>
        <p:nvSpPr>
          <p:cNvPr id="1631" name="カラーエルチカ"/>
          <p:cNvSpPr txBox="1"/>
          <p:nvPr/>
        </p:nvSpPr>
        <p:spPr>
          <a:xfrm>
            <a:off x="69585" y="138873"/>
            <a:ext cx="6191846" cy="7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カラーエルチカ</a:t>
            </a:r>
          </a:p>
        </p:txBody>
      </p:sp>
      <p:sp>
        <p:nvSpPr>
          <p:cNvPr id="1632" name="グラデエルチカ"/>
          <p:cNvSpPr txBox="1"/>
          <p:nvPr/>
        </p:nvSpPr>
        <p:spPr>
          <a:xfrm>
            <a:off x="69585" y="3686406"/>
            <a:ext cx="6191846" cy="7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グラデエルチカ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5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406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10 OUT4,1…"/>
          <p:cNvSpPr txBox="1"/>
          <p:nvPr/>
        </p:nvSpPr>
        <p:spPr>
          <a:xfrm>
            <a:off x="142974" y="3208866"/>
            <a:ext cx="1271885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OUT4,1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LET[0],RND(10),RND(10),RND(10)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WS.LED1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IF IOT.IN()=0 CONT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GOTO20</a:t>
            </a:r>
          </a:p>
          <a:p>
            <a:pPr algn="l">
              <a:defRPr sz="2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635" name="IoT照明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IoT照明！？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BEEP"/>
          <p:cNvSpPr txBox="1"/>
          <p:nvPr/>
        </p:nvSpPr>
        <p:spPr>
          <a:xfrm>
            <a:off x="390525" y="501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</a:t>
            </a:r>
          </a:p>
        </p:txBody>
      </p:sp>
      <p:pic>
        <p:nvPicPr>
          <p:cNvPr id="16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639" name="おとでる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おとでる</a:t>
            </a:r>
          </a:p>
        </p:txBody>
      </p:sp>
      <p:sp>
        <p:nvSpPr>
          <p:cNvPr id="1640" name="BEEP 5"/>
          <p:cNvSpPr txBox="1"/>
          <p:nvPr/>
        </p:nvSpPr>
        <p:spPr>
          <a:xfrm>
            <a:off x="390525" y="20445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 5</a:t>
            </a:r>
          </a:p>
        </p:txBody>
      </p:sp>
      <p:sp>
        <p:nvSpPr>
          <p:cNvPr id="1641" name="BEEP 5,30"/>
          <p:cNvSpPr txBox="1"/>
          <p:nvPr/>
        </p:nvSpPr>
        <p:spPr>
          <a:xfrm>
            <a:off x="390525" y="34460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 5,30</a:t>
            </a:r>
          </a:p>
        </p:txBody>
      </p:sp>
      <p:sp>
        <p:nvSpPr>
          <p:cNvPr id="1642" name="BEEP {おとのたかさ｝{,おとのながさ｝…"/>
          <p:cNvSpPr txBox="1"/>
          <p:nvPr>
            <p:ph type="title"/>
          </p:nvPr>
        </p:nvSpPr>
        <p:spPr>
          <a:xfrm>
            <a:off x="332051" y="8009466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BEEP {おとのたかさ｝{,おとのながさ｝ </a:t>
            </a:r>
          </a:p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PLAY“CDEFG”"/>
          <p:cNvSpPr txBox="1"/>
          <p:nvPr/>
        </p:nvSpPr>
        <p:spPr>
          <a:xfrm>
            <a:off x="390525" y="9777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PLAY“CDEFG”</a:t>
            </a:r>
          </a:p>
        </p:txBody>
      </p:sp>
      <p:sp>
        <p:nvSpPr>
          <p:cNvPr id="1645" name="PLAY“$CDE2”"/>
          <p:cNvSpPr txBox="1"/>
          <p:nvPr/>
        </p:nvSpPr>
        <p:spPr>
          <a:xfrm>
            <a:off x="390525" y="23792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PLAY“$CDE2”</a:t>
            </a:r>
          </a:p>
        </p:txBody>
      </p:sp>
      <p:sp>
        <p:nvSpPr>
          <p:cNvPr id="1646" name="PLAY“CDEFGAB&lt;C”"/>
          <p:cNvSpPr txBox="1"/>
          <p:nvPr/>
        </p:nvSpPr>
        <p:spPr>
          <a:xfrm>
            <a:off x="390525" y="357165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PLAY“CDEFGAB&lt;C”</a:t>
            </a:r>
          </a:p>
        </p:txBody>
      </p:sp>
      <p:sp>
        <p:nvSpPr>
          <p:cNvPr id="1647" name="PLAY“T800$CEGR”"/>
          <p:cNvSpPr txBox="1"/>
          <p:nvPr/>
        </p:nvSpPr>
        <p:spPr>
          <a:xfrm>
            <a:off x="390525" y="486861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PLAY“T800$CEGR”</a:t>
            </a:r>
          </a:p>
        </p:txBody>
      </p:sp>
      <p:sp>
        <p:nvSpPr>
          <p:cNvPr id="1648" name="PLAY “{MML｝”…"/>
          <p:cNvSpPr txBox="1"/>
          <p:nvPr>
            <p:ph type="title"/>
          </p:nvPr>
        </p:nvSpPr>
        <p:spPr>
          <a:xfrm>
            <a:off x="281251" y="7203164"/>
            <a:ext cx="12223751" cy="18981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PLAY “{MML｝”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ミュージック・マクロ・ランゲージ（CDEFG＝ドレミファソ） 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1 PLAY“CDE2CDE2GEDCDED2”…"/>
          <p:cNvSpPr txBox="1"/>
          <p:nvPr/>
        </p:nvSpPr>
        <p:spPr>
          <a:xfrm>
            <a:off x="466725" y="2533484"/>
            <a:ext cx="13004800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PLAY“CDE2CDE2GEDCDED2”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SOUND() CONT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IF IOT.IN()=0 CONT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 GOTO1</a:t>
            </a:r>
          </a:p>
        </p:txBody>
      </p:sp>
      <p:sp>
        <p:nvSpPr>
          <p:cNvPr id="1651" name="IoTアラーム!?"/>
          <p:cNvSpPr/>
          <p:nvPr/>
        </p:nvSpPr>
        <p:spPr>
          <a:xfrm>
            <a:off x="6582833" y="72619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IoTアラーム!?</a:t>
            </a:r>
          </a:p>
        </p:txBody>
      </p:sp>
      <p:sp>
        <p:nvSpPr>
          <p:cNvPr id="1652" name="SOUND() おとがなっているとき：１…"/>
          <p:cNvSpPr txBox="1"/>
          <p:nvPr>
            <p:ph type="title"/>
          </p:nvPr>
        </p:nvSpPr>
        <p:spPr>
          <a:xfrm>
            <a:off x="535251" y="5587999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SOUND() おとがなっているとき：１</a:t>
            </a:r>
          </a:p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IOT.IN() データがきたら０いがい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1 N=IOT.IN()…"/>
          <p:cNvSpPr txBox="1"/>
          <p:nvPr/>
        </p:nvSpPr>
        <p:spPr>
          <a:xfrm>
            <a:off x="168374" y="1907116"/>
            <a:ext cx="12718852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N=IOT.IN()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N=1 LED1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IF N=2 PLAY”CDE”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 IF N=3 BEEP 30,30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 GOTO 1</a:t>
            </a:r>
          </a:p>
        </p:txBody>
      </p:sp>
      <p:sp>
        <p:nvSpPr>
          <p:cNvPr id="1655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656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657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658" name="スマホから送る番号によって…"/>
          <p:cNvSpPr txBox="1"/>
          <p:nvPr/>
        </p:nvSpPr>
        <p:spPr>
          <a:xfrm>
            <a:off x="5688886" y="5067300"/>
            <a:ext cx="6872225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スマホから送る番号によって</a:t>
            </a:r>
          </a:p>
          <a:p>
            <a:pPr>
              <a:defRPr sz="4000"/>
            </a:pPr>
            <a:r>
              <a:t>やることをいろいろかえる</a:t>
            </a:r>
          </a:p>
        </p:txBody>
      </p:sp>
      <p:pic>
        <p:nvPicPr>
          <p:cNvPr id="16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5075010"/>
            <a:ext cx="3599090" cy="3599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63" y="4002947"/>
            <a:ext cx="12797274" cy="9507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2" name="Circle" descr="Circ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3083" y="5060949"/>
            <a:ext cx="1460501" cy="1460501"/>
          </a:xfrm>
          <a:prstGeom prst="rect">
            <a:avLst/>
          </a:prstGeom>
        </p:spPr>
      </p:pic>
      <p:sp>
        <p:nvSpPr>
          <p:cNvPr id="1664" name="GitHub で iothackbase で検索！→Fork…"/>
          <p:cNvSpPr txBox="1"/>
          <p:nvPr/>
        </p:nvSpPr>
        <p:spPr>
          <a:xfrm>
            <a:off x="516805" y="2192866"/>
            <a:ext cx="1197119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GitHub で </a:t>
            </a:r>
            <a:r>
              <a:rPr sz="4500"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iothackbase</a:t>
            </a:r>
            <a:r>
              <a:t> で検索！→Fork</a:t>
            </a:r>
          </a:p>
          <a:p>
            <a:pPr>
              <a:defRPr sz="4000"/>
            </a:pPr>
            <a:r>
              <a:t>https://github.com/taisukef/iothackbase/</a:t>
            </a:r>
          </a:p>
        </p:txBody>
      </p:sp>
      <p:sp>
        <p:nvSpPr>
          <p:cNvPr id="1665" name="webアプリとつなごう"/>
          <p:cNvSpPr txBox="1"/>
          <p:nvPr>
            <p:ph type="title"/>
          </p:nvPr>
        </p:nvSpPr>
        <p:spPr>
          <a:xfrm>
            <a:off x="132159" y="-88900"/>
            <a:ext cx="12740482" cy="1656888"/>
          </a:xfrm>
          <a:prstGeom prst="rect">
            <a:avLst/>
          </a:prstGeom>
        </p:spPr>
        <p:txBody>
          <a:bodyPr/>
          <a:lstStyle/>
          <a:p>
            <a:pPr/>
            <a:r>
              <a:t>webアプリとつなごう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6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6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77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678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09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0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681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6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Apple I (1976年)…"/>
          <p:cNvSpPr txBox="1"/>
          <p:nvPr/>
        </p:nvSpPr>
        <p:spPr>
          <a:xfrm>
            <a:off x="6943724" y="680507"/>
            <a:ext cx="5848351" cy="314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6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688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6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90" name="Table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はんだづけスポット＠大阪…"/>
          <p:cNvSpPr txBox="1"/>
          <p:nvPr/>
        </p:nvSpPr>
        <p:spPr>
          <a:xfrm>
            <a:off x="1354804" y="7683500"/>
            <a:ext cx="10295192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はんだづけスポット＠大阪</a:t>
            </a:r>
          </a:p>
          <a:p>
            <a:pPr/>
            <a:r>
              <a:t>共立ものづくり工作室（大阪、日本橋）</a:t>
            </a:r>
          </a:p>
        </p:txBody>
      </p:sp>
      <p:pic>
        <p:nvPicPr>
          <p:cNvPr id="16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064"/>
          <a:stretch>
            <a:fillRect/>
          </a:stretch>
        </p:blipFill>
        <p:spPr>
          <a:xfrm>
            <a:off x="0" y="-335669"/>
            <a:ext cx="13004800" cy="773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5" name="Table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96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組み合わせて使お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組み合わせて使おう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行政データや宇宙データはいくら？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624" y="2419350"/>
            <a:ext cx="8765552" cy="6598378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日本の自治体オープンデータ…"/>
          <p:cNvSpPr txBox="1"/>
          <p:nvPr/>
        </p:nvSpPr>
        <p:spPr>
          <a:xfrm>
            <a:off x="1698635" y="370622"/>
            <a:ext cx="9336596" cy="186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t>日本の自治体オープンデータ</a:t>
            </a:r>
          </a:p>
          <a:p>
            <a:pPr>
              <a:defRPr sz="5500"/>
            </a:pPr>
            <a:r>
              <a:t>全595サイト！</a:t>
            </a:r>
          </a:p>
        </p:txBody>
      </p:sp>
      <p:sp>
        <p:nvSpPr>
          <p:cNvPr id="1704" name="https://fukuno.jig.jp/app/opendatacity/citiesratio7x7.html"/>
          <p:cNvSpPr txBox="1"/>
          <p:nvPr/>
        </p:nvSpPr>
        <p:spPr>
          <a:xfrm>
            <a:off x="1952362" y="9148233"/>
            <a:ext cx="88291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https://fukuno.jig.jp/app/opendatacity/citiesratio7x7.html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オープンデータ＝自由に使えるデータ"/>
          <p:cNvSpPr txBox="1"/>
          <p:nvPr>
            <p:ph type="title"/>
          </p:nvPr>
        </p:nvSpPr>
        <p:spPr>
          <a:xfrm>
            <a:off x="347999" y="1358617"/>
            <a:ext cx="12247036" cy="1434307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defRPr sz="50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rPr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オープンデータ</a:t>
            </a:r>
            <a:r>
              <a:t>＝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自由に使える</a:t>
            </a:r>
            <a:r>
              <a:t>データ</a:t>
            </a:r>
          </a:p>
        </p:txBody>
      </p:sp>
      <p:sp>
        <p:nvSpPr>
          <p:cNvPr id="1707" name="All rights reserved"/>
          <p:cNvSpPr txBox="1"/>
          <p:nvPr/>
        </p:nvSpPr>
        <p:spPr>
          <a:xfrm>
            <a:off x="83827" y="7236882"/>
            <a:ext cx="5755568" cy="826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All rights reserved</a:t>
            </a:r>
          </a:p>
        </p:txBody>
      </p:sp>
      <p:pic>
        <p:nvPicPr>
          <p:cNvPr id="1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111" y="5270913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Arrow"/>
          <p:cNvSpPr/>
          <p:nvPr/>
        </p:nvSpPr>
        <p:spPr>
          <a:xfrm>
            <a:off x="5950453" y="5738002"/>
            <a:ext cx="1042129" cy="970823"/>
          </a:xfrm>
          <a:prstGeom prst="rightArrow">
            <a:avLst>
              <a:gd name="adj1" fmla="val 32000"/>
              <a:gd name="adj2" fmla="val 8372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10" name="クリエイティブ・コモンズ・表示…"/>
          <p:cNvSpPr txBox="1"/>
          <p:nvPr/>
        </p:nvSpPr>
        <p:spPr>
          <a:xfrm>
            <a:off x="7040081" y="7246042"/>
            <a:ext cx="6006215" cy="143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クリエイティブ・コモンズ・表示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CC BY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（活用歓迎！出展だけ表示してね）</a:t>
            </a:r>
          </a:p>
        </p:txBody>
      </p:sp>
      <p:pic>
        <p:nvPicPr>
          <p:cNvPr id="17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1438" y="5283613"/>
            <a:ext cx="51435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2" name="（すべての著作権を主張）"/>
          <p:cNvSpPr txBox="1"/>
          <p:nvPr/>
        </p:nvSpPr>
        <p:spPr>
          <a:xfrm>
            <a:off x="-41496" y="8115371"/>
            <a:ext cx="6006215" cy="68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（すべての著作権を主張）</a:t>
            </a:r>
          </a:p>
        </p:txBody>
      </p:sp>
      <p:sp>
        <p:nvSpPr>
          <p:cNvPr id="1713" name="（営利目的利用、転載、販売、改変など活用自由！）"/>
          <p:cNvSpPr txBox="1"/>
          <p:nvPr/>
        </p:nvSpPr>
        <p:spPr>
          <a:xfrm>
            <a:off x="5966034" y="2464482"/>
            <a:ext cx="6006215" cy="40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0831">
              <a:defRPr sz="1919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（営利目的利用、転載、販売、改変など活用自由！）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9490"/>
            <a:ext cx="13004801" cy="7320313"/>
          </a:xfrm>
          <a:prstGeom prst="rect">
            <a:avLst/>
          </a:prstGeom>
          <a:ln w="12700">
            <a:miter lim="400000"/>
          </a:ln>
        </p:spPr>
      </p:pic>
      <p:sp>
        <p:nvSpPr>
          <p:cNvPr id="1716" name="Line"/>
          <p:cNvSpPr/>
          <p:nvPr/>
        </p:nvSpPr>
        <p:spPr>
          <a:xfrm>
            <a:off x="7232953" y="4737100"/>
            <a:ext cx="4794034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7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0443" y="7403286"/>
            <a:ext cx="2936653" cy="235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232" y="7321964"/>
            <a:ext cx="2814869" cy="251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6800" y="7437153"/>
            <a:ext cx="3193311" cy="235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720" name="画像、いらすとや"/>
          <p:cNvSpPr txBox="1"/>
          <p:nvPr/>
        </p:nvSpPr>
        <p:spPr>
          <a:xfrm>
            <a:off x="10871708" y="9275233"/>
            <a:ext cx="1929385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画像、いらすとや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1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17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5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18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974" y="4643350"/>
            <a:ext cx="6070282" cy="452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52" y="4551794"/>
            <a:ext cx="6423206" cy="4711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3159" t="0" r="14167" b="0"/>
          <a:stretch>
            <a:fillRect/>
          </a:stretch>
        </p:blipFill>
        <p:spPr>
          <a:xfrm>
            <a:off x="6521663" y="288028"/>
            <a:ext cx="6455582" cy="4211695"/>
          </a:xfrm>
          <a:prstGeom prst="rect">
            <a:avLst/>
          </a:prstGeom>
          <a:ln w="12700">
            <a:miter lim="400000"/>
          </a:ln>
        </p:spPr>
      </p:pic>
      <p:sp>
        <p:nvSpPr>
          <p:cNvPr id="1725" name="衛星データプラットフォーム…"/>
          <p:cNvSpPr txBox="1"/>
          <p:nvPr>
            <p:ph type="title"/>
          </p:nvPr>
        </p:nvSpPr>
        <p:spPr>
          <a:xfrm>
            <a:off x="347999" y="878486"/>
            <a:ext cx="5940311" cy="3030722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衛星データプラットフォーム</a:t>
            </a:r>
          </a:p>
          <a:p>
            <a:pPr defTabSz="362204">
              <a:defRPr sz="496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Tellus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(テルース)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</a:p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宇宙からのデータも使い放題！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多量のデータAIで分析しよう！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多量のデータAIで分析しよう！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最新のAIライブラリ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使用料金はいくら？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多量のデータVRでみよ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多量のデータVRでみよう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最新モバイルVR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デバイスはいくら？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49,80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10000"/>
            </a:lvl1pPr>
          </a:lstStyle>
          <a:p>
            <a:pPr/>
            <a:r>
              <a:t>49,800円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0934" y="-420280"/>
            <a:ext cx="9890084" cy="676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451" y="5146969"/>
            <a:ext cx="7759349" cy="466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737" name="VRアプリだって…"/>
          <p:cNvSpPr txBox="1"/>
          <p:nvPr/>
        </p:nvSpPr>
        <p:spPr>
          <a:xfrm>
            <a:off x="8823181" y="2019300"/>
            <a:ext cx="365577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VRアプリだって</a:t>
            </a:r>
          </a:p>
          <a:p>
            <a:pPr/>
            <a:r>
              <a:t>つくれる！</a:t>
            </a:r>
          </a:p>
        </p:txBody>
      </p:sp>
      <p:sp>
        <p:nvSpPr>
          <p:cNvPr id="1738" name="イチオシ…"/>
          <p:cNvSpPr txBox="1"/>
          <p:nvPr/>
        </p:nvSpPr>
        <p:spPr>
          <a:xfrm>
            <a:off x="699651" y="7480300"/>
            <a:ext cx="390083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イチオシ</a:t>
            </a:r>
          </a:p>
          <a:p>
            <a:pPr/>
            <a:r>
              <a:t>ベジェ曲線 on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7325" y="5574269"/>
            <a:ext cx="10007575" cy="458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1984" y="0"/>
            <a:ext cx="727043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2" name="マイクラVR風が…"/>
          <p:cNvSpPr txBox="1"/>
          <p:nvPr/>
        </p:nvSpPr>
        <p:spPr>
          <a:xfrm>
            <a:off x="660637" y="1109133"/>
            <a:ext cx="413126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50行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5" name="データ x アプリ…"/>
          <p:cNvSpPr txBox="1"/>
          <p:nvPr/>
        </p:nvSpPr>
        <p:spPr>
          <a:xfrm>
            <a:off x="7389389" y="1968500"/>
            <a:ext cx="5405756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データ x 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7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鯖江で誕生!? 子供起業家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鯖江で誕生!? 子供起業家</a:t>
            </a:r>
          </a:p>
        </p:txBody>
      </p:sp>
      <p:sp>
        <p:nvSpPr>
          <p:cNvPr id="1749" name="Hana道場から子供開発プロダクトの初製品化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Hana道場から子供開発プロダクトの初製品化！</a:t>
            </a:r>
          </a:p>
        </p:txBody>
      </p:sp>
      <p:pic>
        <p:nvPicPr>
          <p:cNvPr id="17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752" name="メカ担当：MASAHARU（中2）…"/>
          <p:cNvSpPr txBox="1"/>
          <p:nvPr/>
        </p:nvSpPr>
        <p:spPr>
          <a:xfrm>
            <a:off x="8174740" y="6814438"/>
            <a:ext cx="3743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7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21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4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7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59" name="副賞 ノートPC！"/>
          <p:cNvSpPr txBox="1"/>
          <p:nvPr/>
        </p:nvSpPr>
        <p:spPr>
          <a:xfrm>
            <a:off x="8548942" y="3505079"/>
            <a:ext cx="30239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</a:t>
            </a:r>
            <a:r>
              <a:t>！</a:t>
            </a:r>
          </a:p>
        </p:txBody>
      </p:sp>
      <p:sp>
        <p:nvSpPr>
          <p:cNvPr id="1760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7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762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76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まなびかたをまなぼ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まなびかたをまなぼう</a:t>
            </a:r>
          </a:p>
        </p:txBody>
      </p:sp>
      <p:pic>
        <p:nvPicPr>
          <p:cNvPr id="1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769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770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771" name="Rectangle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4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775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776" name="IchigoJamプリント…"/>
          <p:cNvSpPr txBox="1"/>
          <p:nvPr/>
        </p:nvSpPr>
        <p:spPr>
          <a:xfrm>
            <a:off x="7365752" y="2363258"/>
            <a:ext cx="5493961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https://fukuno.jig.jp/app/IchigoJam/"/>
          <p:cNvSpPr txBox="1"/>
          <p:nvPr/>
        </p:nvSpPr>
        <p:spPr>
          <a:xfrm>
            <a:off x="7101926" y="4991099"/>
            <a:ext cx="5920012" cy="8636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https://fukuno.jig.jp/app/IchigoJam/</a:t>
            </a:r>
          </a:p>
        </p:txBody>
      </p:sp>
      <p:sp>
        <p:nvSpPr>
          <p:cNvPr id="1779" name="IchigoJam web…"/>
          <p:cNvSpPr txBox="1"/>
          <p:nvPr/>
        </p:nvSpPr>
        <p:spPr>
          <a:xfrm>
            <a:off x="7361055" y="1686983"/>
            <a:ext cx="5503355" cy="28321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web</a:t>
            </a:r>
          </a:p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おうちのパソコンでもうごく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</a:t>
            </a:r>
          </a:p>
        </p:txBody>
      </p:sp>
      <p:pic>
        <p:nvPicPr>
          <p:cNvPr id="17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99" y="75727"/>
            <a:ext cx="6623448" cy="9500546"/>
          </a:xfrm>
          <a:prstGeom prst="rect">
            <a:avLst/>
          </a:prstGeom>
          <a:ln w="12700">
            <a:miter lim="400000"/>
          </a:ln>
        </p:spPr>
      </p:pic>
      <p:sp>
        <p:nvSpPr>
          <p:cNvPr id="1781" name="ウデマエ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ウデマエ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ひろうしよう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293" r="0" b="17204"/>
          <a:stretch>
            <a:fillRect/>
          </a:stretch>
        </p:blipFill>
        <p:spPr>
          <a:xfrm>
            <a:off x="944958" y="1483939"/>
            <a:ext cx="12123895" cy="603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9226" b="0"/>
          <a:stretch>
            <a:fillRect/>
          </a:stretch>
        </p:blipFill>
        <p:spPr>
          <a:xfrm>
            <a:off x="-550334" y="4342482"/>
            <a:ext cx="7264222" cy="5628018"/>
          </a:xfrm>
          <a:prstGeom prst="rect">
            <a:avLst/>
          </a:prstGeom>
          <a:ln w="12700">
            <a:miter lim="400000"/>
          </a:ln>
        </p:spPr>
      </p:pic>
      <p:sp>
        <p:nvSpPr>
          <p:cNvPr id="1785" name="83歳プログラマー…"/>
          <p:cNvSpPr txBox="1"/>
          <p:nvPr/>
        </p:nvSpPr>
        <p:spPr>
          <a:xfrm>
            <a:off x="7324360" y="7993110"/>
            <a:ext cx="550194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83歳プログラマー</a:t>
            </a:r>
          </a:p>
          <a:p>
            <a:pPr/>
            <a:r>
              <a:t>若宮さん@鯖江 Hana道場</a:t>
            </a:r>
          </a:p>
        </p:txBody>
      </p:sp>
      <p:sp>
        <p:nvSpPr>
          <p:cNvPr id="1786" name="大人も楽しく一緒に学ぶ「地域ICTクラブ」"/>
          <p:cNvSpPr txBox="1"/>
          <p:nvPr/>
        </p:nvSpPr>
        <p:spPr>
          <a:xfrm>
            <a:off x="579513" y="384175"/>
            <a:ext cx="11845774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大人も楽しく一緒に学ぶ「地域ICTクラブ」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困った時は、コミュニティ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困った時は、コミュニティ！</a:t>
            </a:r>
          </a:p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Facebookグループ 「IchigoJam-FAN」</a:t>
            </a:r>
          </a:p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メンバー 2500人+ (or Twitter #IchigoJam)</a:t>
            </a:r>
          </a:p>
        </p:txBody>
      </p:sp>
      <p:pic>
        <p:nvPicPr>
          <p:cNvPr id="17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795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793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94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98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796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97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836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8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801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837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806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80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0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0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807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08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813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809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0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1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2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8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7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815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6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821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818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9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20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828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822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3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4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5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6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7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29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830" name="1. サンワサプライ 有線USBキーボード…"/>
          <p:cNvSpPr txBox="1"/>
          <p:nvPr/>
        </p:nvSpPr>
        <p:spPr>
          <a:xfrm>
            <a:off x="3991544" y="1299694"/>
            <a:ext cx="560679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1831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832" name="4. コンポジットケーブル…"/>
          <p:cNvSpPr txBox="1"/>
          <p:nvPr/>
        </p:nvSpPr>
        <p:spPr>
          <a:xfrm>
            <a:off x="150522" y="8135698"/>
            <a:ext cx="39127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1833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1834" name="2. USB ACアダプター…"/>
          <p:cNvSpPr txBox="1"/>
          <p:nvPr/>
        </p:nvSpPr>
        <p:spPr>
          <a:xfrm>
            <a:off x="9549101" y="2748979"/>
            <a:ext cx="3298242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0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31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3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3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4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35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36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40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3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1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446" name="Arrow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4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7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6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6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6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7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7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72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7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7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8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8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8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9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9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9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0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9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0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1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14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32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33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37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38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547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4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8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49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5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5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5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56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7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6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6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69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66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7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8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73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75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IoT、どんどんふえる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IoT、どんどんふえる</a:t>
            </a:r>
          </a:p>
          <a:p>
            <a:pPr/>
            <a:r>
              <a:t>コンピューターとネット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81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82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9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6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93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9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597" name="次のページにヒント！"/>
          <p:cNvSpPr txBox="1"/>
          <p:nvPr/>
        </p:nvSpPr>
        <p:spPr>
          <a:xfrm>
            <a:off x="4925821" y="8915215"/>
            <a:ext cx="31531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次のページにヒント！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5883"/>
            <a:ext cx="13004800" cy="7877499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1959年製造 世界最古の動くコンピューター…"/>
          <p:cNvSpPr txBox="1"/>
          <p:nvPr/>
        </p:nvSpPr>
        <p:spPr>
          <a:xfrm>
            <a:off x="-9922" y="7336796"/>
            <a:ext cx="13024644" cy="241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1959年製造 世界最古の動くコンピューター</a:t>
            </a:r>
          </a:p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富士通 FACOM128B： </a:t>
            </a:r>
            <a:r>
              <a:rPr>
                <a:solidFill>
                  <a:schemeClr val="accent5"/>
                </a:solidFill>
              </a:rPr>
              <a:t>10回/秒</a:t>
            </a:r>
          </a:p>
        </p:txBody>
      </p:sp>
      <p:sp>
        <p:nvSpPr>
          <p:cNvPr id="601" name="https://fukuno.jig.jp/2566"/>
          <p:cNvSpPr txBox="1"/>
          <p:nvPr/>
        </p:nvSpPr>
        <p:spPr>
          <a:xfrm>
            <a:off x="8878316" y="6891867"/>
            <a:ext cx="4040735" cy="4064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04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9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06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8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1667" y="778686"/>
            <a:ext cx="1265599" cy="2451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0468" y="1217301"/>
            <a:ext cx="3046361" cy="15740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16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1120億円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17" name="(C)Apple"/>
          <p:cNvSpPr txBox="1"/>
          <p:nvPr/>
        </p:nvSpPr>
        <p:spPr>
          <a:xfrm>
            <a:off x="4227152" y="3346407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18" name="from Wikipedia"/>
          <p:cNvSpPr txBox="1"/>
          <p:nvPr/>
        </p:nvSpPr>
        <p:spPr>
          <a:xfrm>
            <a:off x="10295649" y="2836726"/>
            <a:ext cx="201599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968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(C)TSUKUMO"/>
          <p:cNvSpPr txBox="1"/>
          <p:nvPr/>
        </p:nvSpPr>
        <p:spPr>
          <a:xfrm>
            <a:off x="7159358" y="2430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172616"/>
            <a:ext cx="2202933" cy="140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1667" y="651686"/>
            <a:ext cx="1265599" cy="245126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24" name="Table"/>
          <p:cNvGraphicFramePr/>
          <p:nvPr/>
        </p:nvGraphicFramePr>
        <p:xfrm>
          <a:off x="-22358" y="3691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18710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710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9260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7984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89582"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/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25" name="(C)Apple"/>
          <p:cNvSpPr txBox="1"/>
          <p:nvPr/>
        </p:nvSpPr>
        <p:spPr>
          <a:xfrm>
            <a:off x="4227152" y="3219407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26" name="(C)RIKEN"/>
          <p:cNvSpPr txBox="1"/>
          <p:nvPr/>
        </p:nvSpPr>
        <p:spPr>
          <a:xfrm>
            <a:off x="10666489" y="30901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pic>
        <p:nvPicPr>
          <p:cNvPr id="6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81134" y="666707"/>
            <a:ext cx="3045030" cy="2421222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CC BY IchigoJam"/>
          <p:cNvSpPr txBox="1"/>
          <p:nvPr/>
        </p:nvSpPr>
        <p:spPr>
          <a:xfrm>
            <a:off x="391262" y="2652141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CC BY 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37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3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8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39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45" name="Group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64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6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なかよくなろう！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649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50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54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51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2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60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69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6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7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6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77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8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79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2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83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84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5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86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9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9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0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08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09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16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1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264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3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736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37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41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42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46" name="Group"/>
          <p:cNvGrpSpPr/>
          <p:nvPr/>
        </p:nvGrpSpPr>
        <p:grpSpPr>
          <a:xfrm>
            <a:off x="10228400" y="3887754"/>
            <a:ext cx="634241" cy="659144"/>
            <a:chOff x="0" y="0"/>
            <a:chExt cx="634240" cy="659143"/>
          </a:xfrm>
        </p:grpSpPr>
        <p:sp>
          <p:nvSpPr>
            <p:cNvPr id="743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4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5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75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5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75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67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0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74" name="Group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771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2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3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7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0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1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2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87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12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0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6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92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4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5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3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8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9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1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6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7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9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9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1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2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58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31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27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8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9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0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9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3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4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6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3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4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48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45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6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7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51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849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0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52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53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54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65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6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7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9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85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3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6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7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78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80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81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82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83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IoTの「T」できた！</a:t>
            </a:r>
          </a:p>
        </p:txBody>
      </p:sp>
      <p:pic>
        <p:nvPicPr>
          <p:cNvPr id="8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269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270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271" name="ネットにつながる IchigoJam IoT…"/>
          <p:cNvSpPr txBox="1"/>
          <p:nvPr/>
        </p:nvSpPr>
        <p:spPr>
          <a:xfrm>
            <a:off x="761047" y="483524"/>
            <a:ext cx="1148270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= IchigoSoda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6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3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4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5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98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99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02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13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09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ゲームでまなぶ…"/>
          <p:cNvSpPr txBox="1"/>
          <p:nvPr>
            <p:ph type="title"/>
          </p:nvPr>
        </p:nvSpPr>
        <p:spPr>
          <a:xfrm>
            <a:off x="132159" y="2061501"/>
            <a:ext cx="12740482" cy="3208999"/>
          </a:xfrm>
          <a:prstGeom prst="rect">
            <a:avLst/>
          </a:prstGeom>
        </p:spPr>
        <p:txBody>
          <a:bodyPr/>
          <a:lstStyle/>
          <a:p>
            <a:pPr/>
            <a:r>
              <a:t>ゲームでまなぶ</a:t>
            </a:r>
          </a:p>
          <a:p>
            <a:pPr/>
            <a:r>
              <a:t>プログラミング</a:t>
            </a:r>
          </a:p>
        </p:txBody>
      </p:sp>
      <p:pic>
        <p:nvPicPr>
          <p:cNvPr id="9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2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テレビとキーボードをつないで、ON!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テレビとキーボードをつないで、ON!</a:t>
            </a:r>
          </a:p>
        </p:txBody>
      </p:sp>
      <p:sp>
        <p:nvSpPr>
          <p:cNvPr id="964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3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5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5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7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2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3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9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94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52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950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1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5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55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6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7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8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959" name="④"/>
          <p:cNvSpPr txBox="1"/>
          <p:nvPr/>
        </p:nvSpPr>
        <p:spPr>
          <a:xfrm>
            <a:off x="7596716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960" name="③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961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c"/>
          <p:cNvSpPr txBox="1"/>
          <p:nvPr/>
        </p:nvSpPr>
        <p:spPr>
          <a:xfrm>
            <a:off x="720725" y="4051299"/>
            <a:ext cx="12731750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IchigoJam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IchigoJam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スペシャル</a:t>
            </a:r>
          </a:p>
        </p:txBody>
      </p:sp>
      <p:sp>
        <p:nvSpPr>
          <p:cNvPr id="972" name="ねこのほかにもいろいろいるよ"/>
          <p:cNvSpPr txBox="1"/>
          <p:nvPr/>
        </p:nvSpPr>
        <p:spPr>
          <a:xfrm>
            <a:off x="564885" y="2179821"/>
            <a:ext cx="8851636" cy="1282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ねこのほかにもいろいろいるよ</a:t>
            </a:r>
          </a:p>
        </p:txBody>
      </p:sp>
      <p:sp>
        <p:nvSpPr>
          <p:cNvPr id="973" name="Alt+C"/>
          <p:cNvSpPr txBox="1"/>
          <p:nvPr/>
        </p:nvSpPr>
        <p:spPr>
          <a:xfrm>
            <a:off x="193461" y="54446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974" name="Arrow"/>
          <p:cNvSpPr/>
          <p:nvPr/>
        </p:nvSpPr>
        <p:spPr>
          <a:xfrm rot="16200000">
            <a:off x="777859" y="513235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7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Circle"/>
          <p:cNvSpPr/>
          <p:nvPr/>
        </p:nvSpPr>
        <p:spPr>
          <a:xfrm rot="243404">
            <a:off x="1198907" y="8974727"/>
            <a:ext cx="653443" cy="65344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79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981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982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983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984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9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8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989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9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99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99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002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5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09" name="Group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1006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7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8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8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01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うごく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うごくよ</a:t>
            </a:r>
          </a:p>
        </p:txBody>
      </p:sp>
      <p:sp>
        <p:nvSpPr>
          <p:cNvPr id="1022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30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243062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67359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34" name="Group"/>
          <p:cNvGrpSpPr/>
          <p:nvPr/>
        </p:nvGrpSpPr>
        <p:grpSpPr>
          <a:xfrm>
            <a:off x="2794379" y="4479494"/>
            <a:ext cx="634241" cy="659145"/>
            <a:chOff x="0" y="0"/>
            <a:chExt cx="634240" cy="659143"/>
          </a:xfrm>
        </p:grpSpPr>
        <p:sp>
          <p:nvSpPr>
            <p:cNvPr id="1031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2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3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39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4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4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53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057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05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58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059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0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061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2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6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0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072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073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4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078" name="Group"/>
          <p:cNvGrpSpPr/>
          <p:nvPr/>
        </p:nvGrpSpPr>
        <p:grpSpPr>
          <a:xfrm>
            <a:off x="2125513" y="4498694"/>
            <a:ext cx="634241" cy="659144"/>
            <a:chOff x="0" y="0"/>
            <a:chExt cx="634240" cy="659143"/>
          </a:xfrm>
        </p:grpSpPr>
        <p:sp>
          <p:nvSpPr>
            <p:cNvPr id="1075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6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82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3" name="0…"/>
          <p:cNvSpPr txBox="1"/>
          <p:nvPr/>
        </p:nvSpPr>
        <p:spPr>
          <a:xfrm>
            <a:off x="11167533" y="3287907"/>
            <a:ext cx="1447801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15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</p:txBody>
      </p:sp>
      <p:sp>
        <p:nvSpPr>
          <p:cNvPr id="1084" name="T…"/>
          <p:cNvSpPr txBox="1"/>
          <p:nvPr/>
        </p:nvSpPr>
        <p:spPr>
          <a:xfrm>
            <a:off x="6476346" y="3308350"/>
            <a:ext cx="1003301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T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U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V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X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Y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Z</a:t>
            </a:r>
          </a:p>
        </p:txBody>
      </p:sp>
      <p:sp>
        <p:nvSpPr>
          <p:cNvPr id="1085" name="へんすう"/>
          <p:cNvSpPr txBox="1"/>
          <p:nvPr/>
        </p:nvSpPr>
        <p:spPr>
          <a:xfrm>
            <a:off x="6156113" y="2501204"/>
            <a:ext cx="192024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へんすう</a:t>
            </a:r>
          </a:p>
        </p:txBody>
      </p:sp>
      <p:sp>
        <p:nvSpPr>
          <p:cNvPr id="1086" name="かず"/>
          <p:cNvSpPr txBox="1"/>
          <p:nvPr/>
        </p:nvSpPr>
        <p:spPr>
          <a:xfrm>
            <a:off x="117226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87" name="0か1か = 1bit…"/>
          <p:cNvSpPr txBox="1"/>
          <p:nvPr/>
        </p:nvSpPr>
        <p:spPr>
          <a:xfrm>
            <a:off x="169696" y="3209228"/>
            <a:ext cx="5223207" cy="295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0か1か = 1bit</a:t>
            </a: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3万bit おぼえるよ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（0-255の数で4千コ）</a:t>
            </a:r>
          </a:p>
        </p:txBody>
      </p:sp>
      <p:graphicFrame>
        <p:nvGraphicFramePr>
          <p:cNvPr id="1088" name="Table"/>
          <p:cNvGraphicFramePr/>
          <p:nvPr/>
        </p:nvGraphicFramePr>
        <p:xfrm>
          <a:off x="7653866" y="3262507"/>
          <a:ext cx="3807554" cy="66774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</a:tblGrid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89" name=":"/>
          <p:cNvSpPr txBox="1"/>
          <p:nvPr/>
        </p:nvSpPr>
        <p:spPr>
          <a:xfrm>
            <a:off x="9411592" y="2412304"/>
            <a:ext cx="2667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1" name="Table"/>
          <p:cNvGraphicFramePr/>
          <p:nvPr/>
        </p:nvGraphicFramePr>
        <p:xfrm>
          <a:off x="107898" y="2172297"/>
          <a:ext cx="12793252" cy="55962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264417"/>
                <a:gridCol w="4264417"/>
                <a:gridCol w="4264417"/>
              </a:tblGrid>
              <a:tr h="1865400">
                <a:tc>
                  <a:txBody>
                    <a:bodyPr/>
                    <a:lstStyle/>
                    <a:p>
                      <a:pPr defTabSz="914400">
                        <a:defRPr b="0" sz="35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ノートPC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(byte)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4GB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(bit)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32,768bit
（3万）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34,359,738,368bit
（340億）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92" name="コンピューターのRAM（ラム）"/>
          <p:cNvSpPr txBox="1"/>
          <p:nvPr/>
        </p:nvSpPr>
        <p:spPr>
          <a:xfrm>
            <a:off x="969899" y="841609"/>
            <a:ext cx="1106500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コンピューターのRAM（ラム）</a:t>
            </a:r>
          </a:p>
        </p:txBody>
      </p:sp>
      <p:sp>
        <p:nvSpPr>
          <p:cNvPr id="1093" name="ノートPCは、IchigoJamの100万倍の記憶力"/>
          <p:cNvSpPr txBox="1"/>
          <p:nvPr/>
        </p:nvSpPr>
        <p:spPr>
          <a:xfrm>
            <a:off x="1276095" y="8455297"/>
            <a:ext cx="10452609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defTabSz="914400"/>
            <a:r>
              <a:t>ノートPCは、IchigoJamの100万倍の記憶力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281" name="みじかいほうを…"/>
          <p:cNvSpPr txBox="1"/>
          <p:nvPr/>
        </p:nvSpPr>
        <p:spPr>
          <a:xfrm>
            <a:off x="1198164" y="4940300"/>
            <a:ext cx="328765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7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09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04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105" name="Alt+C"/>
          <p:cNvSpPr txBox="1"/>
          <p:nvPr/>
        </p:nvSpPr>
        <p:spPr>
          <a:xfrm>
            <a:off x="6704327" y="5083871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06" name="ダブルクォート…"/>
          <p:cNvSpPr txBox="1"/>
          <p:nvPr/>
        </p:nvSpPr>
        <p:spPr>
          <a:xfrm>
            <a:off x="5867035" y="1193796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07" name="Arrow"/>
          <p:cNvSpPr/>
          <p:nvPr/>
        </p:nvSpPr>
        <p:spPr>
          <a:xfrm rot="16200000">
            <a:off x="72887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8" name="Arrow"/>
          <p:cNvSpPr/>
          <p:nvPr/>
        </p:nvSpPr>
        <p:spPr>
          <a:xfrm flipH="1" rot="16200000">
            <a:off x="6552126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9" name="Arrow"/>
          <p:cNvSpPr/>
          <p:nvPr/>
        </p:nvSpPr>
        <p:spPr>
          <a:xfrm flipH="1" rot="16200000">
            <a:off x="7716293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0" name="Arrow"/>
          <p:cNvSpPr/>
          <p:nvPr/>
        </p:nvSpPr>
        <p:spPr>
          <a:xfrm rot="16200000">
            <a:off x="60949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1" name="Shift+め…"/>
          <p:cNvSpPr txBox="1"/>
          <p:nvPr/>
        </p:nvSpPr>
        <p:spPr>
          <a:xfrm>
            <a:off x="3855294" y="55315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12" name="コンマ…"/>
          <p:cNvSpPr txBox="1"/>
          <p:nvPr/>
        </p:nvSpPr>
        <p:spPr>
          <a:xfrm>
            <a:off x="3949485" y="1392606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13" name="Arrow"/>
          <p:cNvSpPr/>
          <p:nvPr/>
        </p:nvSpPr>
        <p:spPr>
          <a:xfrm flipH="1" rot="16200000">
            <a:off x="4308459" y="309512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17" name="Group"/>
          <p:cNvGrpSpPr/>
          <p:nvPr/>
        </p:nvGrpSpPr>
        <p:grpSpPr>
          <a:xfrm>
            <a:off x="8466528" y="3842615"/>
            <a:ext cx="647670" cy="673101"/>
            <a:chOff x="0" y="0"/>
            <a:chExt cx="647669" cy="673100"/>
          </a:xfrm>
        </p:grpSpPr>
        <p:sp>
          <p:nvSpPr>
            <p:cNvPr id="1114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6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23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24" name="かっこ…"/>
          <p:cNvSpPr txBox="1"/>
          <p:nvPr/>
        </p:nvSpPr>
        <p:spPr>
          <a:xfrm>
            <a:off x="2713848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25" name="Arrow"/>
          <p:cNvSpPr/>
          <p:nvPr/>
        </p:nvSpPr>
        <p:spPr>
          <a:xfrm flipH="1" rot="16200000">
            <a:off x="4397359" y="25584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6" name="かっこ…"/>
          <p:cNvSpPr txBox="1"/>
          <p:nvPr/>
        </p:nvSpPr>
        <p:spPr>
          <a:xfrm>
            <a:off x="5397433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27" name="Arrow"/>
          <p:cNvSpPr/>
          <p:nvPr/>
        </p:nvSpPr>
        <p:spPr>
          <a:xfrm flipH="1" rot="16200000">
            <a:off x="5882911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8" name="ね…"/>
          <p:cNvSpPr txBox="1"/>
          <p:nvPr/>
        </p:nvSpPr>
        <p:spPr>
          <a:xfrm>
            <a:off x="5426918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29" name="Arrow"/>
          <p:cNvSpPr/>
          <p:nvPr/>
        </p:nvSpPr>
        <p:spPr>
          <a:xfrm rot="16200000">
            <a:off x="6306592" y="413751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0" name="Shift+け…"/>
          <p:cNvSpPr txBox="1"/>
          <p:nvPr/>
        </p:nvSpPr>
        <p:spPr>
          <a:xfrm>
            <a:off x="8698293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31" name="Arrow"/>
          <p:cNvSpPr/>
          <p:nvPr/>
        </p:nvSpPr>
        <p:spPr>
          <a:xfrm rot="16200000">
            <a:off x="92910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2" name="ダブルクォート…"/>
          <p:cNvSpPr txBox="1"/>
          <p:nvPr/>
        </p:nvSpPr>
        <p:spPr>
          <a:xfrm>
            <a:off x="7682227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33" name="Arrow"/>
          <p:cNvSpPr/>
          <p:nvPr/>
        </p:nvSpPr>
        <p:spPr>
          <a:xfrm flipH="1" rot="16200000">
            <a:off x="8728059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4" name="Arrow"/>
          <p:cNvSpPr/>
          <p:nvPr/>
        </p:nvSpPr>
        <p:spPr>
          <a:xfrm flipH="1" rot="16200000">
            <a:off x="9684792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38" name="Group"/>
          <p:cNvGrpSpPr/>
          <p:nvPr/>
        </p:nvGrpSpPr>
        <p:grpSpPr>
          <a:xfrm>
            <a:off x="10356006" y="3287388"/>
            <a:ext cx="687068" cy="714045"/>
            <a:chOff x="0" y="0"/>
            <a:chExt cx="687066" cy="714044"/>
          </a:xfrm>
        </p:grpSpPr>
        <p:sp>
          <p:nvSpPr>
            <p:cNvPr id="113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3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42" name="なんどかおす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なんどかおす</a:t>
            </a:r>
          </a:p>
        </p:txBody>
      </p:sp>
      <p:sp>
        <p:nvSpPr>
          <p:cNvPr id="1143" name="Arrow"/>
          <p:cNvSpPr/>
          <p:nvPr/>
        </p:nvSpPr>
        <p:spPr>
          <a:xfrm rot="16200000">
            <a:off x="8330125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4" name="Shift+め…"/>
          <p:cNvSpPr txBox="1"/>
          <p:nvPr/>
        </p:nvSpPr>
        <p:spPr>
          <a:xfrm>
            <a:off x="6196327" y="4603852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47" name="40 GOTO 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40 GOTO 20</a:t>
            </a:r>
          </a:p>
        </p:txBody>
      </p:sp>
      <p:pic>
        <p:nvPicPr>
          <p:cNvPr id="1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54" name="Group"/>
          <p:cNvGrpSpPr/>
          <p:nvPr/>
        </p:nvGrpSpPr>
        <p:grpSpPr>
          <a:xfrm>
            <a:off x="6146166" y="3279411"/>
            <a:ext cx="687068" cy="714045"/>
            <a:chOff x="0" y="0"/>
            <a:chExt cx="687066" cy="714044"/>
          </a:xfrm>
        </p:grpSpPr>
        <p:sp>
          <p:nvSpPr>
            <p:cNvPr id="115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1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6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35 WAIT 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35 WAIT 3</a:t>
            </a:r>
          </a:p>
        </p:txBody>
      </p:sp>
      <p:sp>
        <p:nvSpPr>
          <p:cNvPr id="1172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79" name="Group"/>
          <p:cNvGrpSpPr/>
          <p:nvPr/>
        </p:nvGrpSpPr>
        <p:grpSpPr>
          <a:xfrm>
            <a:off x="5575679" y="3808362"/>
            <a:ext cx="540841" cy="562076"/>
            <a:chOff x="0" y="0"/>
            <a:chExt cx="540839" cy="562075"/>
          </a:xfrm>
        </p:grpSpPr>
        <p:sp>
          <p:nvSpPr>
            <p:cNvPr id="1176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7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8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36 X=X-BTN(28)+BTN(29)"/>
          <p:cNvSpPr txBox="1"/>
          <p:nvPr/>
        </p:nvSpPr>
        <p:spPr>
          <a:xfrm>
            <a:off x="142974" y="3812116"/>
            <a:ext cx="127188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82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18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84" name="ほ…"/>
          <p:cNvSpPr txBox="1"/>
          <p:nvPr/>
        </p:nvSpPr>
        <p:spPr>
          <a:xfrm>
            <a:off x="1991535" y="4812194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185" name="Arrow"/>
          <p:cNvSpPr/>
          <p:nvPr/>
        </p:nvSpPr>
        <p:spPr>
          <a:xfrm rot="16200000">
            <a:off x="2691326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れ…"/>
          <p:cNvSpPr txBox="1"/>
          <p:nvPr/>
        </p:nvSpPr>
        <p:spPr>
          <a:xfrm>
            <a:off x="5123143" y="4929978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Shift+プラス</a:t>
            </a:r>
          </a:p>
        </p:txBody>
      </p:sp>
      <p:sp>
        <p:nvSpPr>
          <p:cNvPr id="1187" name="Arrow"/>
          <p:cNvSpPr/>
          <p:nvPr/>
        </p:nvSpPr>
        <p:spPr>
          <a:xfrm rot="16200000">
            <a:off x="6268492" y="454953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8" name="イコール…"/>
          <p:cNvSpPr txBox="1"/>
          <p:nvPr/>
        </p:nvSpPr>
        <p:spPr>
          <a:xfrm>
            <a:off x="9393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189" name="Arrow"/>
          <p:cNvSpPr/>
          <p:nvPr/>
        </p:nvSpPr>
        <p:spPr>
          <a:xfrm flipH="1" rot="16200000">
            <a:off x="17853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かっこ…"/>
          <p:cNvSpPr txBox="1"/>
          <p:nvPr/>
        </p:nvSpPr>
        <p:spPr>
          <a:xfrm>
            <a:off x="33827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91" name="Arrow"/>
          <p:cNvSpPr/>
          <p:nvPr/>
        </p:nvSpPr>
        <p:spPr>
          <a:xfrm flipH="1" rot="16200000">
            <a:off x="45285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かっこ…"/>
          <p:cNvSpPr txBox="1"/>
          <p:nvPr/>
        </p:nvSpPr>
        <p:spPr>
          <a:xfrm>
            <a:off x="5575580" y="139164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93" name="Arrow"/>
          <p:cNvSpPr/>
          <p:nvPr/>
        </p:nvSpPr>
        <p:spPr>
          <a:xfrm flipH="1" rot="16200000">
            <a:off x="5794011" y="31068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7" name="Group"/>
          <p:cNvGrpSpPr/>
          <p:nvPr/>
        </p:nvGrpSpPr>
        <p:grpSpPr>
          <a:xfrm>
            <a:off x="10061999" y="3682272"/>
            <a:ext cx="687068" cy="714045"/>
            <a:chOff x="0" y="0"/>
            <a:chExt cx="687066" cy="714044"/>
          </a:xfrm>
        </p:grpSpPr>
        <p:sp>
          <p:nvSpPr>
            <p:cNvPr id="1194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5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6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00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0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02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03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4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05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09" name="Group"/>
          <p:cNvGrpSpPr/>
          <p:nvPr/>
        </p:nvGrpSpPr>
        <p:grpSpPr>
          <a:xfrm>
            <a:off x="9563723" y="3685811"/>
            <a:ext cx="687068" cy="714045"/>
            <a:chOff x="0" y="0"/>
            <a:chExt cx="687066" cy="714044"/>
          </a:xfrm>
        </p:grpSpPr>
        <p:sp>
          <p:nvSpPr>
            <p:cNvPr id="120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7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チート？ バグをなおそ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チート？ バグをなおそう</a:t>
            </a:r>
          </a:p>
        </p:txBody>
      </p:sp>
      <p:pic>
        <p:nvPicPr>
          <p:cNvPr id="1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4" name="Connection Line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9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297" name="Group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295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6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98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9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01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5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07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08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09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10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1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6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16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1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1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17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9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2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25" name="Group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23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7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7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30" name="Group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348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9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9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5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36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37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38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39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40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15" name="バグつぶ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バグつぶし</a:t>
            </a:r>
          </a:p>
        </p:txBody>
      </p:sp>
      <p:sp>
        <p:nvSpPr>
          <p:cNvPr id="1216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17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18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9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20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24" name="Group"/>
          <p:cNvGrpSpPr/>
          <p:nvPr/>
        </p:nvGrpSpPr>
        <p:grpSpPr>
          <a:xfrm>
            <a:off x="4805213" y="3782962"/>
            <a:ext cx="540840" cy="562076"/>
            <a:chOff x="0" y="0"/>
            <a:chExt cx="540839" cy="562075"/>
          </a:xfrm>
        </p:grpSpPr>
        <p:sp>
          <p:nvSpPr>
            <p:cNvPr id="1221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2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3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30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</a:p>
        </p:txBody>
      </p:sp>
      <p:sp>
        <p:nvSpPr>
          <p:cNvPr id="1231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2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3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4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35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1236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37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8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9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3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246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4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51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248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9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0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254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5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59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256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7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8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262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6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IoTたいけん…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IoTたいけん</a:t>
            </a:r>
          </a:p>
          <a:p>
            <a:pPr defTabSz="554990">
              <a:defRPr sz="7600"/>
            </a:pPr>
            <a:r>
              <a:t>かわくだりをネットせつぞく</a:t>
            </a:r>
          </a:p>
        </p:txBody>
      </p:sp>
      <p:pic>
        <p:nvPicPr>
          <p:cNvPr id="1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LIST 39…"/>
          <p:cNvSpPr txBox="1"/>
          <p:nvPr/>
        </p:nvSpPr>
        <p:spPr>
          <a:xfrm>
            <a:off x="142974" y="2849033"/>
            <a:ext cx="1271885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LIST 39</a:t>
            </a:r>
          </a:p>
          <a:p>
            <a:pPr algn="l"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IOT.OUT TICK():</a:t>
            </a:r>
            <a:r>
              <a:t>END</a:t>
            </a:r>
          </a:p>
          <a:p>
            <a:pPr algn="l"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270" name="ネットに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ネットに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スコアをおくろう</a:t>
            </a:r>
          </a:p>
        </p:txBody>
      </p:sp>
      <p:sp>
        <p:nvSpPr>
          <p:cNvPr id="1271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272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IOT.OUT 10000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IOT.OUT 10000</a:t>
            </a:r>
          </a:p>
        </p:txBody>
      </p:sp>
      <p:sp>
        <p:nvSpPr>
          <p:cNvPr id="1275" name="チー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チート</a:t>
            </a:r>
          </a:p>
        </p:txBody>
      </p:sp>
      <p:sp>
        <p:nvSpPr>
          <p:cNvPr id="1276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